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10287000" cx="18288000"/>
  <p:notesSz cx="6858000" cy="9144000"/>
  <p:embeddedFontLst>
    <p:embeddedFont>
      <p:font typeface="DM Sans"/>
      <p:bold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DMSans-bold.fntdata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DMSans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202b384a4b_4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202b384a4b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02b384a4b_4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202b384a4b_4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02e676adb_0_2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02e676adb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02e676adb_0_3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202e676ad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202e676ad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202e676a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02b384a4b_8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202b384a4b_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202b384a4b_8_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202b384a4b_8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202e676adb_0_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202e676ad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202e676adb_0_1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202e676ad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BF5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 flipH="1" rot="-5253984">
            <a:off x="611159" y="-2321086"/>
            <a:ext cx="14866784" cy="15327839"/>
          </a:xfrm>
          <a:custGeom>
            <a:rect b="b" l="l" r="r" t="t"/>
            <a:pathLst>
              <a:path extrusionOk="0" h="15352326" w="14853376">
                <a:moveTo>
                  <a:pt x="14853376" y="0"/>
                </a:moveTo>
                <a:lnTo>
                  <a:pt x="0" y="0"/>
                </a:lnTo>
                <a:lnTo>
                  <a:pt x="0" y="15352326"/>
                </a:lnTo>
                <a:lnTo>
                  <a:pt x="14853376" y="15352326"/>
                </a:lnTo>
                <a:lnTo>
                  <a:pt x="14853376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cxnSp>
        <p:nvCxnSpPr>
          <p:cNvPr id="85" name="Google Shape;85;p13"/>
          <p:cNvCxnSpPr/>
          <p:nvPr/>
        </p:nvCxnSpPr>
        <p:spPr>
          <a:xfrm rot="1008">
            <a:off x="1028700" y="7129449"/>
            <a:ext cx="16230601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86" name="Google Shape;86;p13"/>
          <p:cNvGrpSpPr/>
          <p:nvPr/>
        </p:nvGrpSpPr>
        <p:grpSpPr>
          <a:xfrm>
            <a:off x="1028699" y="2765879"/>
            <a:ext cx="14540626" cy="3019157"/>
            <a:chOff x="0" y="-9525"/>
            <a:chExt cx="19387500" cy="4025542"/>
          </a:xfrm>
        </p:grpSpPr>
        <p:sp>
          <p:nvSpPr>
            <p:cNvPr id="87" name="Google Shape;87;p13"/>
            <p:cNvSpPr txBox="1"/>
            <p:nvPr/>
          </p:nvSpPr>
          <p:spPr>
            <a:xfrm>
              <a:off x="0" y="-9525"/>
              <a:ext cx="19387500" cy="287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14000">
                  <a:latin typeface="DM Sans"/>
                  <a:ea typeface="DM Sans"/>
                  <a:cs typeface="DM Sans"/>
                  <a:sym typeface="DM Sans"/>
                </a:rPr>
                <a:t>Pascal</a:t>
              </a:r>
              <a:r>
                <a:rPr b="1" i="0" lang="en-US" sz="14000" u="none" cap="none" strike="noStrik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 &amp; </a:t>
              </a:r>
              <a:r>
                <a:rPr b="1" lang="en-US" sz="14000">
                  <a:latin typeface="DM Sans"/>
                  <a:ea typeface="DM Sans"/>
                  <a:cs typeface="DM Sans"/>
                  <a:sym typeface="DM Sans"/>
                </a:rPr>
                <a:t>Prolog</a:t>
              </a:r>
              <a:endParaRPr/>
            </a:p>
          </p:txBody>
        </p:sp>
        <p:sp>
          <p:nvSpPr>
            <p:cNvPr id="88" name="Google Shape;88;p13"/>
            <p:cNvSpPr txBox="1"/>
            <p:nvPr/>
          </p:nvSpPr>
          <p:spPr>
            <a:xfrm>
              <a:off x="0" y="3400417"/>
              <a:ext cx="19387500" cy="61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3000" u="none" cap="none" strike="noStrik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Trabajo práctico N° 1, SSL K2055</a:t>
              </a:r>
              <a:endParaRPr/>
            </a:p>
          </p:txBody>
        </p:sp>
      </p:grpSp>
      <p:sp>
        <p:nvSpPr>
          <p:cNvPr id="89" name="Google Shape;89;p13"/>
          <p:cNvSpPr txBox="1"/>
          <p:nvPr/>
        </p:nvSpPr>
        <p:spPr>
          <a:xfrm>
            <a:off x="1028700" y="8098155"/>
            <a:ext cx="2260200" cy="5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Tobias Viale</a:t>
            </a:r>
            <a:endParaRPr/>
          </a:p>
        </p:txBody>
      </p:sp>
      <p:grpSp>
        <p:nvGrpSpPr>
          <p:cNvPr id="90" name="Google Shape;90;p13"/>
          <p:cNvGrpSpPr/>
          <p:nvPr/>
        </p:nvGrpSpPr>
        <p:grpSpPr>
          <a:xfrm>
            <a:off x="1028699" y="1028700"/>
            <a:ext cx="4836602" cy="447798"/>
            <a:chOff x="0" y="0"/>
            <a:chExt cx="6448803" cy="597065"/>
          </a:xfrm>
        </p:grpSpPr>
        <p:sp>
          <p:nvSpPr>
            <p:cNvPr id="91" name="Google Shape;91;p13"/>
            <p:cNvSpPr txBox="1"/>
            <p:nvPr/>
          </p:nvSpPr>
          <p:spPr>
            <a:xfrm>
              <a:off x="1026394" y="49824"/>
              <a:ext cx="5422409" cy="44979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DM Sans"/>
                  <a:ea typeface="DM Sans"/>
                  <a:cs typeface="DM Sans"/>
                  <a:sym typeface="DM Sans"/>
                </a:rPr>
                <a:t>UTN FRBA</a:t>
              </a:r>
              <a:endParaRPr/>
            </a:p>
          </p:txBody>
        </p:sp>
        <p:sp>
          <p:nvSpPr>
            <p:cNvPr id="92" name="Google Shape;92;p13"/>
            <p:cNvSpPr/>
            <p:nvPr/>
          </p:nvSpPr>
          <p:spPr>
            <a:xfrm>
              <a:off x="0" y="0"/>
              <a:ext cx="586209" cy="597065"/>
            </a:xfrm>
            <a:custGeom>
              <a:rect b="b" l="l" r="r" t="t"/>
              <a:pathLst>
                <a:path extrusionOk="0" h="597065" w="586209">
                  <a:moveTo>
                    <a:pt x="0" y="0"/>
                  </a:moveTo>
                  <a:lnTo>
                    <a:pt x="586209" y="0"/>
                  </a:lnTo>
                  <a:lnTo>
                    <a:pt x="586209" y="597065"/>
                  </a:lnTo>
                  <a:lnTo>
                    <a:pt x="0" y="597065"/>
                  </a:lnTo>
                  <a:lnTo>
                    <a:pt x="0" y="0"/>
                  </a:lnTo>
                  <a:close/>
                </a:path>
              </a:pathLst>
            </a:custGeom>
            <a:blipFill rotWithShape="1">
              <a:blip r:embed="rId4">
                <a:alphaModFix/>
              </a:blip>
              <a:stretch>
                <a:fillRect b="0" l="0" r="0" t="0"/>
              </a:stretch>
            </a:blipFill>
            <a:ln>
              <a:noFill/>
            </a:ln>
          </p:spPr>
        </p:sp>
      </p:grpSp>
      <p:sp>
        <p:nvSpPr>
          <p:cNvPr id="93" name="Google Shape;93;p13"/>
          <p:cNvSpPr txBox="1"/>
          <p:nvPr/>
        </p:nvSpPr>
        <p:spPr>
          <a:xfrm>
            <a:off x="1028699" y="8555355"/>
            <a:ext cx="2855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DM Sans"/>
                <a:ea typeface="DM Sans"/>
                <a:cs typeface="DM Sans"/>
                <a:sym typeface="DM Sans"/>
              </a:rPr>
              <a:t>Lucas Martin</a:t>
            </a:r>
            <a:endParaRPr/>
          </a:p>
        </p:txBody>
      </p:sp>
      <p:sp>
        <p:nvSpPr>
          <p:cNvPr id="94" name="Google Shape;94;p13"/>
          <p:cNvSpPr txBox="1"/>
          <p:nvPr/>
        </p:nvSpPr>
        <p:spPr>
          <a:xfrm>
            <a:off x="4583274" y="8555350"/>
            <a:ext cx="3417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DM Sans"/>
                <a:ea typeface="DM Sans"/>
                <a:cs typeface="DM Sans"/>
                <a:sym typeface="DM Sans"/>
              </a:rPr>
              <a:t>Facundo Gallardo</a:t>
            </a:r>
            <a:endParaRPr/>
          </a:p>
        </p:txBody>
      </p:sp>
      <p:sp>
        <p:nvSpPr>
          <p:cNvPr id="95" name="Google Shape;95;p13"/>
          <p:cNvSpPr txBox="1"/>
          <p:nvPr/>
        </p:nvSpPr>
        <p:spPr>
          <a:xfrm>
            <a:off x="4583274" y="8098150"/>
            <a:ext cx="3122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DM Sans"/>
                <a:ea typeface="DM Sans"/>
                <a:cs typeface="DM Sans"/>
                <a:sym typeface="DM Sans"/>
              </a:rPr>
              <a:t>Tomas Ruggiero</a:t>
            </a:r>
            <a:endParaRPr/>
          </a:p>
        </p:txBody>
      </p:sp>
      <p:sp>
        <p:nvSpPr>
          <p:cNvPr id="96" name="Google Shape;96;p13"/>
          <p:cNvSpPr txBox="1"/>
          <p:nvPr/>
        </p:nvSpPr>
        <p:spPr>
          <a:xfrm>
            <a:off x="8001219" y="8098155"/>
            <a:ext cx="29574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3"/>
          <p:cNvSpPr txBox="1"/>
          <p:nvPr/>
        </p:nvSpPr>
        <p:spPr>
          <a:xfrm>
            <a:off x="11961899" y="8043425"/>
            <a:ext cx="31224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000">
                <a:latin typeface="DM Sans"/>
                <a:ea typeface="DM Sans"/>
                <a:cs typeface="DM Sans"/>
                <a:sym typeface="DM Sans"/>
              </a:rPr>
              <a:t>Profesora: Roxana Leituz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BF5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2"/>
          <p:cNvSpPr/>
          <p:nvPr/>
        </p:nvSpPr>
        <p:spPr>
          <a:xfrm rot="4778638">
            <a:off x="8482491" y="-1271368"/>
            <a:ext cx="15549939" cy="1535556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cxnSp>
        <p:nvCxnSpPr>
          <p:cNvPr id="170" name="Google Shape;170;p22"/>
          <p:cNvCxnSpPr/>
          <p:nvPr/>
        </p:nvCxnSpPr>
        <p:spPr>
          <a:xfrm flipH="1" rot="10800000">
            <a:off x="2314800" y="1849875"/>
            <a:ext cx="12954300" cy="1290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1" name="Google Shape;171;p22"/>
          <p:cNvSpPr txBox="1"/>
          <p:nvPr/>
        </p:nvSpPr>
        <p:spPr>
          <a:xfrm>
            <a:off x="2697999" y="735937"/>
            <a:ext cx="11398200" cy="103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736">
                <a:latin typeface="DM Sans"/>
                <a:ea typeface="DM Sans"/>
                <a:cs typeface="DM Sans"/>
                <a:sym typeface="DM Sans"/>
              </a:rPr>
              <a:t>Prolog</a:t>
            </a:r>
            <a:r>
              <a:rPr b="1" i="0" lang="en-US" sz="6736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- Contexto Histórico</a:t>
            </a:r>
            <a:endParaRPr/>
          </a:p>
        </p:txBody>
      </p:sp>
      <p:sp>
        <p:nvSpPr>
          <p:cNvPr id="172" name="Google Shape;172;p22"/>
          <p:cNvSpPr txBox="1"/>
          <p:nvPr/>
        </p:nvSpPr>
        <p:spPr>
          <a:xfrm>
            <a:off x="2378783" y="2898867"/>
            <a:ext cx="10573800" cy="6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b="0" i="0" lang="en-US" sz="36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Creado por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 Alain Colmerauer y Philippe Roussel </a:t>
            </a:r>
            <a:r>
              <a:rPr b="0" i="0" lang="en-US" sz="36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en 19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72</a:t>
            </a:r>
            <a:endParaRPr/>
          </a:p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b="0" i="0" lang="en-US" sz="36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Inicialmente estaba pensado para 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tratar 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algorítmicamente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 los lenguajes naturales</a:t>
            </a:r>
            <a:r>
              <a:rPr b="0" i="0" lang="en-US" sz="36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Terminó siendo un lenguaje semi-interpretado de programación</a:t>
            </a:r>
            <a:r>
              <a:rPr b="0" i="0" lang="en-US" sz="36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Contribuyó en el desarrollo de la quinta generación de computadoras en el 1980 por lo que se popularizó</a:t>
            </a:r>
            <a:r>
              <a:rPr b="0" i="0" lang="en-US" sz="36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</p:txBody>
      </p:sp>
      <p:sp>
        <p:nvSpPr>
          <p:cNvPr id="173" name="Google Shape;173;p22"/>
          <p:cNvSpPr/>
          <p:nvPr/>
        </p:nvSpPr>
        <p:spPr>
          <a:xfrm>
            <a:off x="14165528" y="885042"/>
            <a:ext cx="738591" cy="738591"/>
          </a:xfrm>
          <a:custGeom>
            <a:rect b="b" l="l" r="r" t="t"/>
            <a:pathLst>
              <a:path extrusionOk="0" h="738591" w="738591">
                <a:moveTo>
                  <a:pt x="0" y="0"/>
                </a:moveTo>
                <a:lnTo>
                  <a:pt x="738592" y="0"/>
                </a:lnTo>
                <a:lnTo>
                  <a:pt x="738592" y="738591"/>
                </a:lnTo>
                <a:lnTo>
                  <a:pt x="0" y="73859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BF5"/>
        </a:solidFill>
      </p:bgPr>
    </p:bg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/>
          <p:nvPr/>
        </p:nvSpPr>
        <p:spPr>
          <a:xfrm rot="3690908">
            <a:off x="-2182596" y="718102"/>
            <a:ext cx="15548243" cy="15353890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0" y="0"/>
                </a:lnTo>
                <a:lnTo>
                  <a:pt x="15529570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9" name="Google Shape;179;p23"/>
          <p:cNvSpPr txBox="1"/>
          <p:nvPr/>
        </p:nvSpPr>
        <p:spPr>
          <a:xfrm>
            <a:off x="1344549" y="586862"/>
            <a:ext cx="14594100" cy="22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71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Principales Características de </a:t>
            </a:r>
            <a:r>
              <a:rPr b="1" lang="en-US" sz="6719">
                <a:latin typeface="DM Sans"/>
                <a:ea typeface="DM Sans"/>
                <a:cs typeface="DM Sans"/>
                <a:sym typeface="DM Sans"/>
              </a:rPr>
              <a:t>Prolog</a:t>
            </a:r>
            <a:endParaRPr/>
          </a:p>
        </p:txBody>
      </p:sp>
      <p:sp>
        <p:nvSpPr>
          <p:cNvPr id="180" name="Google Shape;180;p23"/>
          <p:cNvSpPr txBox="1"/>
          <p:nvPr/>
        </p:nvSpPr>
        <p:spPr>
          <a:xfrm>
            <a:off x="2243838" y="3022115"/>
            <a:ext cx="13800300" cy="70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402894" lvl="1" marL="805787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b="0" i="0" lang="en-US" sz="37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Lenguaje </a:t>
            </a: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declarativo</a:t>
            </a:r>
            <a:endParaRPr/>
          </a:p>
          <a:p>
            <a:pPr indent="-402894" lvl="1" marL="805787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Los programas se ejecutan respondiendo a consultas</a:t>
            </a:r>
            <a:endParaRPr/>
          </a:p>
          <a:p>
            <a:pPr indent="-402894" lvl="1" marL="805787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Recursión eficiente y sencilla</a:t>
            </a:r>
            <a:endParaRPr/>
          </a:p>
          <a:p>
            <a:pPr indent="-402894" lvl="1" marL="805787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Amplio enfoque al backtracking </a:t>
            </a:r>
            <a:endParaRPr/>
          </a:p>
          <a:p>
            <a:pPr indent="-402894" lvl="1" marL="805787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No utiliza instrucciones de control de flujo</a:t>
            </a:r>
            <a:endParaRPr/>
          </a:p>
          <a:p>
            <a:pPr indent="-402893" lvl="1" marL="805787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32"/>
              <a:buFont typeface="Arial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Utiliza una base de conocimientos</a:t>
            </a:r>
            <a:endParaRPr sz="3732">
              <a:latin typeface="DM Sans"/>
              <a:ea typeface="DM Sans"/>
              <a:cs typeface="DM Sans"/>
              <a:sym typeface="DM Sans"/>
            </a:endParaRPr>
          </a:p>
          <a:p>
            <a:pPr indent="-402893" lvl="1" marL="805787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732"/>
              <a:buFont typeface="DM Sans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Lenguaje semi-interpretado</a:t>
            </a:r>
            <a:endParaRPr sz="3732">
              <a:latin typeface="DM Sans"/>
              <a:ea typeface="DM Sans"/>
              <a:cs typeface="DM Sans"/>
              <a:sym typeface="DM Sans"/>
            </a:endParaRPr>
          </a:p>
          <a:p>
            <a:pPr indent="-402894" lvl="1" marL="805787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732"/>
              <a:buFont typeface="DM Sans"/>
              <a:buChar char="•"/>
            </a:pPr>
            <a:r>
              <a:rPr lang="en-US" sz="3732">
                <a:latin typeface="DM Sans"/>
                <a:ea typeface="DM Sans"/>
                <a:cs typeface="DM Sans"/>
                <a:sym typeface="DM Sans"/>
              </a:rPr>
              <a:t>Tiene predicados de sort, aunque aqui usaremos algoritmos de burbuja e ordenamiento.</a:t>
            </a:r>
            <a:endParaRPr sz="3732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81" name="Google Shape;181;p23"/>
          <p:cNvCxnSpPr/>
          <p:nvPr/>
        </p:nvCxnSpPr>
        <p:spPr>
          <a:xfrm>
            <a:off x="1173888" y="1606037"/>
            <a:ext cx="15944491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82" name="Google Shape;182;p23"/>
          <p:cNvSpPr/>
          <p:nvPr/>
        </p:nvSpPr>
        <p:spPr>
          <a:xfrm>
            <a:off x="16059379" y="774908"/>
            <a:ext cx="884072" cy="643082"/>
          </a:xfrm>
          <a:custGeom>
            <a:rect b="b" l="l" r="r" t="t"/>
            <a:pathLst>
              <a:path extrusionOk="0" h="643082" w="884072">
                <a:moveTo>
                  <a:pt x="0" y="0"/>
                </a:moveTo>
                <a:lnTo>
                  <a:pt x="884072" y="0"/>
                </a:lnTo>
                <a:lnTo>
                  <a:pt x="884072" y="643082"/>
                </a:lnTo>
                <a:lnTo>
                  <a:pt x="0" y="64308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/>
        </p:nvSpPr>
        <p:spPr>
          <a:xfrm>
            <a:off x="0" y="0"/>
            <a:ext cx="14595600" cy="24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Prolog </a:t>
            </a: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 BNF. Gramática Léxica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736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88" name="Google Shape;188;p24"/>
          <p:cNvSpPr/>
          <p:nvPr/>
        </p:nvSpPr>
        <p:spPr>
          <a:xfrm rot="4775967">
            <a:off x="4503731" y="-917156"/>
            <a:ext cx="12473300" cy="1305462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89" name="Google Shape;189;p24"/>
          <p:cNvSpPr txBox="1"/>
          <p:nvPr/>
        </p:nvSpPr>
        <p:spPr>
          <a:xfrm>
            <a:off x="740471" y="1699263"/>
            <a:ext cx="15229200" cy="7348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&lt;program&gt; ::= &lt;clause list&gt; &lt;query&gt; | &lt;query&gt;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&lt;clause list&gt; ::= &lt;clause&gt; | &lt;clause list&gt; &lt;clause&gt;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&lt;clause&gt; ::= &lt;predicate&gt; . | &lt;predicate&gt; :- &lt;predicate list&gt;.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&lt;predicate list&gt; ::= &lt;predicate&gt; | &lt;predicate list&gt; , &lt;predicate&gt;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&lt;predicate&gt; ::= &lt;atom&gt; | &lt;atom&gt; ( &lt;term list&gt; )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&lt;term list&gt; ::= &lt;term&gt; | &lt;term list&gt; , &lt;term&gt;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&lt;term&gt; ::= &lt;numeral&gt; | &lt;atom&gt; | &lt;variable&gt; | &lt;structure&gt;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&lt;structure&gt; ::= &lt;atom&gt; ( &lt;term list&gt; )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&lt;query&gt; ::= ?- &lt;predicate list&gt;.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&lt;atom&gt; ::= &lt;small atom&gt; | ' &lt;string&gt; '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&lt;small atom&gt; ::= &lt;lowercase letter&gt; | &lt;small atom&gt; &lt;character&gt;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&lt;variable&gt; ::= &lt;uppercase letter&gt; | &lt;variable&gt; &lt;character&gt;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&lt;lowercase letter&gt; ::= a | b | c | ... | x | y | z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&lt;uppercase letter&gt; ::= A | B | C | ... | X | Y | Z | _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&lt;numeral&gt; ::= &lt;digit&gt; | &lt;numeral&gt; &lt;digit&gt;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&lt;digit&gt; ::= 0 | 1 | 2 | 3 | 4 | 5 | 6 | 7 | 8 | 9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&lt;character&gt; ::= &lt;lowercase letter&gt; | &lt;uppercase letter&gt; | &lt;digit&gt; | &lt;special&gt;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&lt;special&gt; ::= + | - | * | / | \ | ^ | ~ | : | . | ? |  | # | $ | &amp;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200">
                <a:solidFill>
                  <a:schemeClr val="dk1"/>
                </a:solidFill>
              </a:rPr>
              <a:t>&lt;string&gt; ::= &lt;character&gt; | &lt;string&gt; &lt;character&gt;</a:t>
            </a:r>
            <a:endParaRPr b="1" sz="2700" u="sng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5"/>
          <p:cNvSpPr/>
          <p:nvPr/>
        </p:nvSpPr>
        <p:spPr>
          <a:xfrm rot="4778638">
            <a:off x="3442794" y="-2534286"/>
            <a:ext cx="15549939" cy="1535556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95" name="Google Shape;195;p25"/>
          <p:cNvSpPr txBox="1"/>
          <p:nvPr/>
        </p:nvSpPr>
        <p:spPr>
          <a:xfrm>
            <a:off x="0" y="0"/>
            <a:ext cx="145956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Prolog </a:t>
            </a: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 ¿Por qué utilizarlo?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96" name="Google Shape;196;p25"/>
          <p:cNvSpPr txBox="1"/>
          <p:nvPr/>
        </p:nvSpPr>
        <p:spPr>
          <a:xfrm>
            <a:off x="493600" y="1966258"/>
            <a:ext cx="17200500" cy="6820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Prolog es útil para tareas que involucran inferencia lógica, búsqueda de patrones, y manipulación de conocimiento estructurado.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Una vez definida la base de conocimientos, su programación es sencilla, ya que, con pocas 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líneas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 de código, se pueden obtener resultados complejos.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Permite 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fácilmente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 consultar por todas las opciones de una regla programando únicamente su camino positivo con pequeños cambios.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Es semi interpretado, ya que e</a:t>
            </a: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l codigo fuente se compila a un código de byte el cual se interpreta en una máquina virtual denominada Warren Abstract Machine.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6"/>
          <p:cNvSpPr/>
          <p:nvPr/>
        </p:nvSpPr>
        <p:spPr>
          <a:xfrm rot="4781709">
            <a:off x="3727265" y="-2390462"/>
            <a:ext cx="10851617" cy="13407835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02" name="Google Shape;202;p26"/>
          <p:cNvSpPr txBox="1"/>
          <p:nvPr/>
        </p:nvSpPr>
        <p:spPr>
          <a:xfrm>
            <a:off x="894525" y="395650"/>
            <a:ext cx="165171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Prolog </a:t>
            </a: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- Algoritmos de Ordenamiento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03" name="Google Shape;203;p26"/>
          <p:cNvSpPr txBox="1"/>
          <p:nvPr/>
        </p:nvSpPr>
        <p:spPr>
          <a:xfrm>
            <a:off x="1143462" y="1642950"/>
            <a:ext cx="68571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Ordenamiento por Inserción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04" name="Google Shape;204;p26"/>
          <p:cNvSpPr txBox="1"/>
          <p:nvPr/>
        </p:nvSpPr>
        <p:spPr>
          <a:xfrm>
            <a:off x="9530549" y="1642950"/>
            <a:ext cx="68571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Ordenamiento de burbuja 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205" name="Google Shape;20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588" y="2575425"/>
            <a:ext cx="8148825" cy="66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994250" y="2575425"/>
            <a:ext cx="8798550" cy="661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/>
          <p:nvPr/>
        </p:nvSpPr>
        <p:spPr>
          <a:xfrm rot="4778638">
            <a:off x="716494" y="-2924511"/>
            <a:ext cx="15549939" cy="1535556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12" name="Google Shape;212;p27"/>
          <p:cNvSpPr txBox="1"/>
          <p:nvPr/>
        </p:nvSpPr>
        <p:spPr>
          <a:xfrm>
            <a:off x="334225" y="300775"/>
            <a:ext cx="161886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Resumen: Similitudes y Diferencias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13" name="Google Shape;213;p27"/>
          <p:cNvSpPr txBox="1"/>
          <p:nvPr/>
        </p:nvSpPr>
        <p:spPr>
          <a:xfrm>
            <a:off x="493600" y="1966258"/>
            <a:ext cx="172005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91440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214" name="Google Shape;214;p27"/>
          <p:cNvSpPr txBox="1"/>
          <p:nvPr/>
        </p:nvSpPr>
        <p:spPr>
          <a:xfrm>
            <a:off x="493600" y="1782450"/>
            <a:ext cx="17200500" cy="76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32">
                <a:latin typeface="DM Sans"/>
                <a:ea typeface="DM Sans"/>
                <a:cs typeface="DM Sans"/>
                <a:sym typeface="DM Sans"/>
              </a:rPr>
              <a:t>Similitudes:</a:t>
            </a:r>
            <a:endParaRPr b="1" sz="3632">
              <a:latin typeface="DM Sans"/>
              <a:ea typeface="DM Sans"/>
              <a:cs typeface="DM Sans"/>
              <a:sym typeface="DM Sans"/>
            </a:endParaRPr>
          </a:p>
          <a:p>
            <a:pPr indent="-433832" lvl="0" marL="45720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Ambos desarrollados en la decada de 1970.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indent="-433832" lvl="0" marL="45720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Tuvieron impacto significativo en el campo de la programacion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indent="-433832" lvl="0" marL="45720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Permiten definir tipos de datos comlejos.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indent="-433832" lvl="0" marL="45720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Permiten construir estructuras de datos dinámicas y recursivas.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32">
                <a:latin typeface="DM Sans"/>
                <a:ea typeface="DM Sans"/>
                <a:cs typeface="DM Sans"/>
                <a:sym typeface="DM Sans"/>
              </a:rPr>
              <a:t>Diferencias:</a:t>
            </a:r>
            <a:endParaRPr b="1" sz="3632">
              <a:latin typeface="DM Sans"/>
              <a:ea typeface="DM Sans"/>
              <a:cs typeface="DM Sans"/>
              <a:sym typeface="DM Sans"/>
            </a:endParaRPr>
          </a:p>
          <a:p>
            <a:pPr indent="-433832" lvl="0" marL="45720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Pascal es fuertemente tipado, con amplia comprobación de errores. No tiene función directa de ordenamiento y utiliza programación Estructurada y orientada a objetos.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  <a:p>
            <a:pPr indent="-433832" lvl="0" marL="45720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232"/>
              <a:buFont typeface="DM Sans"/>
              <a:buChar char="●"/>
            </a:pPr>
            <a:r>
              <a:rPr lang="en-US" sz="3232">
                <a:latin typeface="DM Sans"/>
                <a:ea typeface="DM Sans"/>
                <a:cs typeface="DM Sans"/>
                <a:sym typeface="DM Sans"/>
              </a:rPr>
              <a:t>Prolog es semi-interpretado. Se utiliza en IA y linguistica computacional. Tiene predicados preexistentes para el ordenamiento de listas, como sort/2 o sort/4, y esta basado en el paradigma Lógico.</a:t>
            </a:r>
            <a:endParaRPr sz="3232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BF5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/>
          <p:nvPr/>
        </p:nvSpPr>
        <p:spPr>
          <a:xfrm rot="4780159">
            <a:off x="3508849" y="-1511900"/>
            <a:ext cx="15529570" cy="15335451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0"/>
                </a:lnTo>
                <a:lnTo>
                  <a:pt x="0" y="1533545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20" name="Google Shape;220;p28"/>
          <p:cNvSpPr txBox="1"/>
          <p:nvPr/>
        </p:nvSpPr>
        <p:spPr>
          <a:xfrm>
            <a:off x="1480133" y="1755934"/>
            <a:ext cx="10183108" cy="138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Q&amp;A y Repaso</a:t>
            </a:r>
            <a:endParaRPr/>
          </a:p>
        </p:txBody>
      </p:sp>
      <p:sp>
        <p:nvSpPr>
          <p:cNvPr id="221" name="Google Shape;221;p28"/>
          <p:cNvSpPr txBox="1"/>
          <p:nvPr/>
        </p:nvSpPr>
        <p:spPr>
          <a:xfrm>
            <a:off x="1028700" y="4450936"/>
            <a:ext cx="14376300" cy="3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56233" lvl="1" marL="712467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99"/>
              <a:buFont typeface="Arial"/>
              <a:buChar char="•"/>
            </a:pP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Pascal es </a:t>
            </a:r>
            <a:r>
              <a:rPr b="0" i="0" lang="en-US" sz="32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un lenguaje compilado</a:t>
            </a: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, </a:t>
            </a:r>
            <a:r>
              <a:rPr b="0" i="0" lang="en-US" sz="32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y</a:t>
            </a: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… Prolog? E</a:t>
            </a:r>
            <a:r>
              <a:rPr b="0" i="0" lang="en-US" sz="32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 interpretado? </a:t>
            </a:r>
            <a:endParaRPr/>
          </a:p>
          <a:p>
            <a:pPr indent="-356234" lvl="1" marL="712468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99"/>
              <a:buFont typeface="Arial"/>
              <a:buChar char="•"/>
            </a:pPr>
            <a:r>
              <a:rPr b="0" i="0" lang="en-US" sz="32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Por qué un desarrollador elegiría </a:t>
            </a: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Pascal </a:t>
            </a:r>
            <a:r>
              <a:rPr b="0" i="0" lang="en-US" sz="32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para desarrollar una aplicación?</a:t>
            </a:r>
            <a:endParaRPr/>
          </a:p>
          <a:p>
            <a:pPr indent="-356233" lvl="1" marL="712467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99"/>
              <a:buFont typeface="Arial"/>
              <a:buChar char="•"/>
            </a:pPr>
            <a:r>
              <a:rPr b="0" i="0" lang="en-US" sz="32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 </a:t>
            </a: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qué</a:t>
            </a:r>
            <a:r>
              <a:rPr b="0" i="0" lang="en-US" sz="3299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paradigma pertenecen ambos lenguajes?</a:t>
            </a:r>
            <a:endParaRPr b="0" i="0" sz="3299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56234" lvl="1" marL="712468" marR="0" rtl="0" algn="l">
              <a:lnSpc>
                <a:spcPct val="140012"/>
              </a:lnSpc>
              <a:spcBef>
                <a:spcPts val="0"/>
              </a:spcBef>
              <a:spcAft>
                <a:spcPts val="0"/>
              </a:spcAft>
              <a:buSzPts val="3299"/>
              <a:buFont typeface="DM Sans"/>
              <a:buChar char="•"/>
            </a:pPr>
            <a:r>
              <a:rPr lang="en-US" sz="3299">
                <a:latin typeface="DM Sans"/>
                <a:ea typeface="DM Sans"/>
                <a:cs typeface="DM Sans"/>
                <a:sym typeface="DM Sans"/>
              </a:rPr>
              <a:t>Qué ventajas tiene Prolog al basarse en el Paradigma Lógico?</a:t>
            </a:r>
            <a:endParaRPr sz="3299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222" name="Google Shape;222;p28"/>
          <p:cNvCxnSpPr/>
          <p:nvPr/>
        </p:nvCxnSpPr>
        <p:spPr>
          <a:xfrm>
            <a:off x="1326291" y="3316177"/>
            <a:ext cx="13512888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23" name="Google Shape;223;p28"/>
          <p:cNvSpPr txBox="1"/>
          <p:nvPr/>
        </p:nvSpPr>
        <p:spPr>
          <a:xfrm>
            <a:off x="14074096" y="720142"/>
            <a:ext cx="2805564" cy="4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99" u="sng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Despejando dudas</a:t>
            </a:r>
            <a:endParaRPr/>
          </a:p>
        </p:txBody>
      </p:sp>
      <p:sp>
        <p:nvSpPr>
          <p:cNvPr id="224" name="Google Shape;224;p28"/>
          <p:cNvSpPr/>
          <p:nvPr/>
        </p:nvSpPr>
        <p:spPr>
          <a:xfrm>
            <a:off x="17004495" y="582132"/>
            <a:ext cx="819806" cy="710995"/>
          </a:xfrm>
          <a:custGeom>
            <a:rect b="b" l="l" r="r" t="t"/>
            <a:pathLst>
              <a:path extrusionOk="0" h="710995" w="819806">
                <a:moveTo>
                  <a:pt x="0" y="0"/>
                </a:moveTo>
                <a:lnTo>
                  <a:pt x="819806" y="0"/>
                </a:lnTo>
                <a:lnTo>
                  <a:pt x="819806" y="710995"/>
                </a:lnTo>
                <a:lnTo>
                  <a:pt x="0" y="7109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BF5"/>
        </a:solidFill>
      </p:bgPr>
    </p:bg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/>
          <p:nvPr/>
        </p:nvSpPr>
        <p:spPr>
          <a:xfrm>
            <a:off x="11892951" y="-1087728"/>
            <a:ext cx="8291788" cy="8229600"/>
          </a:xfrm>
          <a:custGeom>
            <a:rect b="b" l="l" r="r" t="t"/>
            <a:pathLst>
              <a:path extrusionOk="0" h="8229600" w="8291788">
                <a:moveTo>
                  <a:pt x="0" y="0"/>
                </a:moveTo>
                <a:lnTo>
                  <a:pt x="8291789" y="0"/>
                </a:lnTo>
                <a:lnTo>
                  <a:pt x="8291789" y="8229600"/>
                </a:lnTo>
                <a:lnTo>
                  <a:pt x="0" y="822960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03" name="Google Shape;103;p14"/>
          <p:cNvSpPr txBox="1"/>
          <p:nvPr/>
        </p:nvSpPr>
        <p:spPr>
          <a:xfrm>
            <a:off x="2352127" y="1962522"/>
            <a:ext cx="13583746" cy="13811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9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Tabla de Contenidos</a:t>
            </a:r>
            <a:endParaRPr/>
          </a:p>
        </p:txBody>
      </p:sp>
      <p:sp>
        <p:nvSpPr>
          <p:cNvPr id="104" name="Google Shape;104;p14"/>
          <p:cNvSpPr txBox="1"/>
          <p:nvPr/>
        </p:nvSpPr>
        <p:spPr>
          <a:xfrm>
            <a:off x="9182275" y="4458052"/>
            <a:ext cx="6753600" cy="30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2385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n-US" sz="3000">
                <a:latin typeface="DM Sans"/>
                <a:ea typeface="DM Sans"/>
                <a:cs typeface="DM Sans"/>
                <a:sym typeface="DM Sans"/>
              </a:rPr>
              <a:t>Por que utilizar Prolog</a:t>
            </a:r>
            <a:endParaRPr sz="3000">
              <a:latin typeface="DM Sans"/>
              <a:ea typeface="DM Sans"/>
              <a:cs typeface="DM Sans"/>
              <a:sym typeface="DM Sans"/>
            </a:endParaRPr>
          </a:p>
          <a:p>
            <a:pPr indent="-32385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Sorting en ambos lenguajes. Insertion Sort y Bubble Sort.</a:t>
            </a:r>
            <a:endParaRPr sz="3000">
              <a:latin typeface="DM Sans"/>
              <a:ea typeface="DM Sans"/>
              <a:cs typeface="DM Sans"/>
              <a:sym typeface="DM Sans"/>
            </a:endParaRPr>
          </a:p>
          <a:p>
            <a:pPr indent="-32385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Char char="•"/>
            </a:pPr>
            <a:r>
              <a:rPr lang="en-US" sz="3000">
                <a:latin typeface="DM Sans"/>
                <a:ea typeface="DM Sans"/>
                <a:cs typeface="DM Sans"/>
                <a:sym typeface="DM Sans"/>
              </a:rPr>
              <a:t>Resumen.</a:t>
            </a:r>
            <a:endParaRPr sz="3000">
              <a:latin typeface="DM Sans"/>
              <a:ea typeface="DM Sans"/>
              <a:cs typeface="DM Sans"/>
              <a:sym typeface="DM Sans"/>
            </a:endParaRPr>
          </a:p>
          <a:p>
            <a:pPr indent="-323850" lvl="1" marL="6477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SzPts val="3000"/>
              <a:buFont typeface="DM Sans"/>
              <a:buChar char="•"/>
            </a:pPr>
            <a:r>
              <a:rPr lang="en-US" sz="3000">
                <a:latin typeface="DM Sans"/>
                <a:ea typeface="DM Sans"/>
                <a:cs typeface="DM Sans"/>
                <a:sym typeface="DM Sans"/>
              </a:rPr>
              <a:t>Q&amp;A.</a:t>
            </a:r>
            <a:endParaRPr sz="3000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05" name="Google Shape;105;p14"/>
          <p:cNvCxnSpPr/>
          <p:nvPr/>
        </p:nvCxnSpPr>
        <p:spPr>
          <a:xfrm>
            <a:off x="1409573" y="3629073"/>
            <a:ext cx="15115652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6" name="Google Shape;106;p14"/>
          <p:cNvSpPr/>
          <p:nvPr/>
        </p:nvSpPr>
        <p:spPr>
          <a:xfrm>
            <a:off x="1481367" y="2211839"/>
            <a:ext cx="601706" cy="892017"/>
          </a:xfrm>
          <a:custGeom>
            <a:rect b="b" l="l" r="r" t="t"/>
            <a:pathLst>
              <a:path extrusionOk="0" h="892017" w="601706">
                <a:moveTo>
                  <a:pt x="0" y="0"/>
                </a:moveTo>
                <a:lnTo>
                  <a:pt x="601706" y="0"/>
                </a:lnTo>
                <a:lnTo>
                  <a:pt x="601706" y="892016"/>
                </a:lnTo>
                <a:lnTo>
                  <a:pt x="0" y="8920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grpSp>
        <p:nvGrpSpPr>
          <p:cNvPr id="107" name="Google Shape;107;p14"/>
          <p:cNvGrpSpPr/>
          <p:nvPr/>
        </p:nvGrpSpPr>
        <p:grpSpPr>
          <a:xfrm>
            <a:off x="1481367" y="4458043"/>
            <a:ext cx="6875025" cy="3995775"/>
            <a:chOff x="0" y="-66686"/>
            <a:chExt cx="9166700" cy="5327700"/>
          </a:xfrm>
        </p:grpSpPr>
        <p:sp>
          <p:nvSpPr>
            <p:cNvPr id="108" name="Google Shape;108;p14"/>
            <p:cNvSpPr txBox="1"/>
            <p:nvPr/>
          </p:nvSpPr>
          <p:spPr>
            <a:xfrm>
              <a:off x="506300" y="-66675"/>
              <a:ext cx="8660400" cy="28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914400" marR="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4"/>
            <p:cNvSpPr txBox="1"/>
            <p:nvPr/>
          </p:nvSpPr>
          <p:spPr>
            <a:xfrm>
              <a:off x="0" y="-66686"/>
              <a:ext cx="8660400" cy="5327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-419100" lvl="1" marL="9144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Char char="•"/>
              </a:pPr>
              <a:r>
                <a:rPr lang="en-US" sz="300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Características de Pascal, BNF y su contexto histórico</a:t>
              </a:r>
              <a:endPara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-419100" lvl="1" marL="9144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Font typeface="DM Sans"/>
                <a:buChar char="•"/>
              </a:pPr>
              <a:r>
                <a:rPr lang="en-US" sz="300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Por qué utilizar Pascal</a:t>
              </a:r>
              <a:endPara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-419100" lvl="1" marL="9144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3000"/>
                <a:buChar char="•"/>
              </a:pPr>
              <a:r>
                <a:rPr lang="en-US" sz="300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Prolog. </a:t>
              </a:r>
              <a:r>
                <a:rPr lang="en-US" sz="3000">
                  <a:solidFill>
                    <a:schemeClr val="dk1"/>
                  </a:solidFill>
                  <a:latin typeface="DM Sans"/>
                  <a:ea typeface="DM Sans"/>
                  <a:cs typeface="DM Sans"/>
                  <a:sym typeface="DM Sans"/>
                </a:rPr>
                <a:t>características, su gramática léxica y su historia</a:t>
              </a:r>
              <a:endPara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  <a:p>
              <a:pPr indent="0" lvl="0" marL="9144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  <a:p>
              <a:pPr indent="0" lvl="0" marL="914400" rtl="0" algn="l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3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5"/>
          <p:cNvSpPr/>
          <p:nvPr/>
        </p:nvSpPr>
        <p:spPr>
          <a:xfrm rot="4778638">
            <a:off x="716494" y="-2924511"/>
            <a:ext cx="15549939" cy="1535556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15" name="Google Shape;115;p15"/>
          <p:cNvSpPr txBox="1"/>
          <p:nvPr/>
        </p:nvSpPr>
        <p:spPr>
          <a:xfrm>
            <a:off x="1407149" y="3832429"/>
            <a:ext cx="145407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0">
                <a:latin typeface="DM Sans"/>
                <a:ea typeface="DM Sans"/>
                <a:cs typeface="DM Sans"/>
                <a:sym typeface="DM Sans"/>
              </a:rPr>
              <a:t>Pascal</a:t>
            </a:r>
            <a:r>
              <a:rPr b="1" i="0" lang="en-US" sz="1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BF5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/>
          <p:nvPr/>
        </p:nvSpPr>
        <p:spPr>
          <a:xfrm rot="4778638">
            <a:off x="4931069" y="-1634336"/>
            <a:ext cx="15549939" cy="1535556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21" name="Google Shape;121;p16"/>
          <p:cNvSpPr txBox="1"/>
          <p:nvPr/>
        </p:nvSpPr>
        <p:spPr>
          <a:xfrm>
            <a:off x="2125701" y="922580"/>
            <a:ext cx="11748600" cy="10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726">
                <a:latin typeface="DM Sans"/>
                <a:ea typeface="DM Sans"/>
                <a:cs typeface="DM Sans"/>
                <a:sym typeface="DM Sans"/>
              </a:rPr>
              <a:t>Pascal</a:t>
            </a:r>
            <a:r>
              <a:rPr b="1" i="0" lang="en-US" sz="6726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- Contexto Histórico</a:t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1443801" y="3403616"/>
            <a:ext cx="15400500" cy="5110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Creado por 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Niklaus Wirth.</a:t>
            </a:r>
            <a:endParaRPr/>
          </a:p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Se comenzó a desarrollar a 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comienzos</a:t>
            </a: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de los 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70</a:t>
            </a: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y se lanzó su primera versión 0.9.0 en febrero de 19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71</a:t>
            </a: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/>
          </a:p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Diseñado para ser un lenguaje orientado a objetos.</a:t>
            </a:r>
            <a:endParaRPr/>
          </a:p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Se puede compilar en una variedad de plataformas informáticas y es fácil de aprender</a:t>
            </a: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b="0" i="0" sz="3532" u="none" cap="none" strike="noStrike">
              <a:solidFill>
                <a:srgbClr val="000000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532"/>
              <a:buFont typeface="DM Sans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Lenguaje COMPILADO.</a:t>
            </a:r>
            <a:endParaRPr sz="3532">
              <a:latin typeface="DM Sans"/>
              <a:ea typeface="DM Sans"/>
              <a:cs typeface="DM Sans"/>
              <a:sym typeface="DM Sans"/>
            </a:endParaRPr>
          </a:p>
        </p:txBody>
      </p:sp>
      <p:cxnSp>
        <p:nvCxnSpPr>
          <p:cNvPr id="123" name="Google Shape;123;p16"/>
          <p:cNvCxnSpPr/>
          <p:nvPr/>
        </p:nvCxnSpPr>
        <p:spPr>
          <a:xfrm>
            <a:off x="1956751" y="2048597"/>
            <a:ext cx="13144301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4" name="Google Shape;124;p16"/>
          <p:cNvSpPr/>
          <p:nvPr/>
        </p:nvSpPr>
        <p:spPr>
          <a:xfrm>
            <a:off x="13974855" y="1100494"/>
            <a:ext cx="748848" cy="748848"/>
          </a:xfrm>
          <a:custGeom>
            <a:rect b="b" l="l" r="r" t="t"/>
            <a:pathLst>
              <a:path extrusionOk="0" h="748848" w="748848">
                <a:moveTo>
                  <a:pt x="0" y="0"/>
                </a:moveTo>
                <a:lnTo>
                  <a:pt x="748848" y="0"/>
                </a:lnTo>
                <a:lnTo>
                  <a:pt x="748848" y="748847"/>
                </a:lnTo>
                <a:lnTo>
                  <a:pt x="0" y="74884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EFBF5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7"/>
          <p:cNvSpPr/>
          <p:nvPr/>
        </p:nvSpPr>
        <p:spPr>
          <a:xfrm rot="4778638">
            <a:off x="-3968736" y="-6116892"/>
            <a:ext cx="15549939" cy="1535556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30" name="Google Shape;130;p17"/>
          <p:cNvSpPr txBox="1"/>
          <p:nvPr/>
        </p:nvSpPr>
        <p:spPr>
          <a:xfrm>
            <a:off x="974355" y="1028700"/>
            <a:ext cx="16230600" cy="10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11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726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Principales Características de </a:t>
            </a:r>
            <a:r>
              <a:rPr b="1" lang="en-US" sz="6726">
                <a:latin typeface="DM Sans"/>
                <a:ea typeface="DM Sans"/>
                <a:cs typeface="DM Sans"/>
                <a:sym typeface="DM Sans"/>
              </a:rPr>
              <a:t>Pascal</a:t>
            </a:r>
            <a:endParaRPr/>
          </a:p>
        </p:txBody>
      </p:sp>
      <p:sp>
        <p:nvSpPr>
          <p:cNvPr id="131" name="Google Shape;131;p17"/>
          <p:cNvSpPr txBox="1"/>
          <p:nvPr/>
        </p:nvSpPr>
        <p:spPr>
          <a:xfrm>
            <a:off x="974350" y="3760625"/>
            <a:ext cx="7625100" cy="35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Sintaxis legible y clara.</a:t>
            </a:r>
            <a:endParaRPr/>
          </a:p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Fuertemente tipado.</a:t>
            </a:r>
            <a:endParaRPr/>
          </a:p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Amplia </a:t>
            </a: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comprobación de errores</a:t>
            </a:r>
            <a:endParaRPr/>
          </a:p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b="0" i="0" lang="en-US" sz="3532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Lenguaje interpretado de alto nivel.</a:t>
            </a:r>
            <a:endParaRPr/>
          </a:p>
        </p:txBody>
      </p:sp>
      <p:cxnSp>
        <p:nvCxnSpPr>
          <p:cNvPr id="132" name="Google Shape;132;p17"/>
          <p:cNvCxnSpPr/>
          <p:nvPr/>
        </p:nvCxnSpPr>
        <p:spPr>
          <a:xfrm>
            <a:off x="710758" y="2047875"/>
            <a:ext cx="17102772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3" name="Google Shape;133;p17"/>
          <p:cNvSpPr txBox="1"/>
          <p:nvPr/>
        </p:nvSpPr>
        <p:spPr>
          <a:xfrm>
            <a:off x="8826057" y="3640288"/>
            <a:ext cx="9144000" cy="358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Se basa en el estilo estructurado por bloques del lenguaje de programación Algol.</a:t>
            </a:r>
            <a:endParaRPr/>
          </a:p>
          <a:p>
            <a:pPr indent="-381304" lvl="1" marL="76260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32"/>
              <a:buFont typeface="Arial"/>
              <a:buChar char="•"/>
            </a:pPr>
            <a:r>
              <a:rPr lang="en-US" sz="3532">
                <a:latin typeface="DM Sans"/>
                <a:ea typeface="DM Sans"/>
                <a:cs typeface="DM Sans"/>
                <a:sym typeface="DM Sans"/>
              </a:rPr>
              <a:t>Soporta programación estructurada a través de funciones y procedimientos.</a:t>
            </a:r>
            <a:endParaRPr/>
          </a:p>
        </p:txBody>
      </p:sp>
      <p:sp>
        <p:nvSpPr>
          <p:cNvPr id="134" name="Google Shape;134;p17"/>
          <p:cNvSpPr/>
          <p:nvPr/>
        </p:nvSpPr>
        <p:spPr>
          <a:xfrm>
            <a:off x="16771129" y="1226944"/>
            <a:ext cx="867652" cy="631139"/>
          </a:xfrm>
          <a:custGeom>
            <a:rect b="b" l="l" r="r" t="t"/>
            <a:pathLst>
              <a:path extrusionOk="0" h="631139" w="867652">
                <a:moveTo>
                  <a:pt x="0" y="0"/>
                </a:moveTo>
                <a:lnTo>
                  <a:pt x="867652" y="0"/>
                </a:lnTo>
                <a:lnTo>
                  <a:pt x="867652" y="631138"/>
                </a:lnTo>
                <a:lnTo>
                  <a:pt x="0" y="63113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8"/>
          <p:cNvSpPr txBox="1"/>
          <p:nvPr/>
        </p:nvSpPr>
        <p:spPr>
          <a:xfrm>
            <a:off x="0" y="0"/>
            <a:ext cx="14595600" cy="246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Pascal - BNF. Gramática Léxica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736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40" name="Google Shape;140;p18"/>
          <p:cNvSpPr/>
          <p:nvPr/>
        </p:nvSpPr>
        <p:spPr>
          <a:xfrm rot="4775967">
            <a:off x="4503731" y="-917156"/>
            <a:ext cx="12473300" cy="1305462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1" name="Google Shape;141;p18"/>
          <p:cNvSpPr txBox="1"/>
          <p:nvPr/>
        </p:nvSpPr>
        <p:spPr>
          <a:xfrm>
            <a:off x="740471" y="1699263"/>
            <a:ext cx="15229200" cy="821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</a:rPr>
              <a:t>Tokens Básicos</a:t>
            </a:r>
            <a:endParaRPr b="1" sz="2400" u="sng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&lt;token&gt; ::= &lt;palabra reservada&gt; | &lt;identificador&gt; | &lt;constante&gt; | &lt;literal de cadena&gt; | &lt;punctuator&gt; | &lt;operador&gt; | &lt;delimitador&gt;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</a:rPr>
              <a:t>Palabras Reservadas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&lt;palabra reservada&gt; ::= program | const | type | var | procedure | function | label | goto | if | then | else | case | of | while | do | repeat | until | for | to | downto | with | begin | end | and | or | not | div | mod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</a:rPr>
              <a:t>Identificadores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&lt;identificador&gt; ::= &lt;letra&gt; {&lt;letra o dígito&gt;}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&lt;letra&gt; ::= a | b | c | ... | z | A | B | ... | Z | _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&lt;letra o dígito&gt; ::= &lt;letra&gt; | &lt;dígito&gt;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&lt;dígito&gt; ::= 0 | 1 | ... | 9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US" sz="2400" u="sng">
                <a:solidFill>
                  <a:schemeClr val="dk1"/>
                </a:solidFill>
              </a:rPr>
              <a:t>Puntuadores</a:t>
            </a:r>
            <a:r>
              <a:rPr b="1" lang="en-US" sz="2400" u="sng">
                <a:solidFill>
                  <a:schemeClr val="dk1"/>
                </a:solidFill>
              </a:rPr>
              <a:t> y Delimitadores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&lt;punctuator&gt; ::= . | , | ; | [ | ] | : | ( | ) | := | ..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&lt;operador&gt; ::= + | - | * | / | div | mod | and | or | not | = | &lt;&gt; | &lt; | &lt;= | &gt;= | &gt; | in</a:t>
            </a:r>
            <a:endParaRPr sz="2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US" sz="2200">
                <a:solidFill>
                  <a:schemeClr val="dk1"/>
                </a:solidFill>
              </a:rPr>
              <a:t>&lt;delimitador&gt; ::= begin | end | if | then | else | case | of | while | do | repeat | until | for | to | downto | with | goto</a:t>
            </a:r>
            <a:endParaRPr sz="2200">
              <a:solidFill>
                <a:schemeClr val="dk1"/>
              </a:solidFill>
            </a:endParaRPr>
          </a:p>
          <a:p>
            <a:pPr indent="0" lvl="0" marL="13716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/>
          <p:nvPr/>
        </p:nvSpPr>
        <p:spPr>
          <a:xfrm rot="4778638">
            <a:off x="3442794" y="-2534286"/>
            <a:ext cx="15549939" cy="1535556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47" name="Google Shape;147;p19"/>
          <p:cNvSpPr txBox="1"/>
          <p:nvPr/>
        </p:nvSpPr>
        <p:spPr>
          <a:xfrm>
            <a:off x="0" y="0"/>
            <a:ext cx="145956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Pascal - ¿Por qué utilizarlo?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48" name="Google Shape;148;p19"/>
          <p:cNvSpPr txBox="1"/>
          <p:nvPr/>
        </p:nvSpPr>
        <p:spPr>
          <a:xfrm>
            <a:off x="493600" y="1966258"/>
            <a:ext cx="17200500" cy="44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32"/>
              <a:buFont typeface="Arial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Pascal permite a los programadores definir tipos de datos estructurados complejos y construir estructuras de datos dinámicas y recursivas (listas, árboles). 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Se pueden utilizar registros, enumeraciones, subrangos, variables asignadas con punteros y conjuntos asociados.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  <a:p>
            <a:pPr indent="-392099" lvl="1" marL="784198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SzPts val="3632"/>
              <a:buFont typeface="DM Sans"/>
              <a:buChar char="•"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Permite definiciones de procedimientos anidados.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0"/>
          <p:cNvSpPr/>
          <p:nvPr/>
        </p:nvSpPr>
        <p:spPr>
          <a:xfrm rot="4781709">
            <a:off x="3727265" y="-2390462"/>
            <a:ext cx="10851617" cy="13407835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54" name="Google Shape;154;p20"/>
          <p:cNvSpPr txBox="1"/>
          <p:nvPr/>
        </p:nvSpPr>
        <p:spPr>
          <a:xfrm>
            <a:off x="894525" y="395650"/>
            <a:ext cx="16517100" cy="12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999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6736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Pascal - Algoritmos de Ordenamiento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1143462" y="1642950"/>
            <a:ext cx="68571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Ordenamiento por Inserción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9530549" y="1642950"/>
            <a:ext cx="6857100" cy="559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32">
                <a:latin typeface="DM Sans"/>
                <a:ea typeface="DM Sans"/>
                <a:cs typeface="DM Sans"/>
                <a:sym typeface="DM Sans"/>
              </a:rPr>
              <a:t>Ordenamiento de burbuja </a:t>
            </a:r>
            <a:endParaRPr sz="3632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23100" y="2362775"/>
            <a:ext cx="6977925" cy="744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575" y="2362775"/>
            <a:ext cx="7870650" cy="744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/>
          <p:nvPr/>
        </p:nvSpPr>
        <p:spPr>
          <a:xfrm rot="4778638">
            <a:off x="716494" y="-2924511"/>
            <a:ext cx="15549939" cy="15355566"/>
          </a:xfrm>
          <a:custGeom>
            <a:rect b="b" l="l" r="r" t="t"/>
            <a:pathLst>
              <a:path extrusionOk="0" h="15335451" w="15529570">
                <a:moveTo>
                  <a:pt x="0" y="0"/>
                </a:moveTo>
                <a:lnTo>
                  <a:pt x="15529571" y="0"/>
                </a:lnTo>
                <a:lnTo>
                  <a:pt x="15529571" y="15335451"/>
                </a:lnTo>
                <a:lnTo>
                  <a:pt x="0" y="15335451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64" name="Google Shape;164;p21"/>
          <p:cNvSpPr txBox="1"/>
          <p:nvPr/>
        </p:nvSpPr>
        <p:spPr>
          <a:xfrm>
            <a:off x="1407149" y="3832429"/>
            <a:ext cx="14540700" cy="21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000">
                <a:latin typeface="DM Sans"/>
                <a:ea typeface="DM Sans"/>
                <a:cs typeface="DM Sans"/>
                <a:sym typeface="DM Sans"/>
              </a:rPr>
              <a:t>Prolog</a:t>
            </a:r>
            <a:r>
              <a:rPr b="1" i="0" lang="en-US" sz="14000" u="none" cap="none" strike="noStrike">
                <a:solidFill>
                  <a:srgbClr val="000000"/>
                </a:solidFill>
                <a:latin typeface="DM Sans"/>
                <a:ea typeface="DM Sans"/>
                <a:cs typeface="DM Sans"/>
                <a:sym typeface="DM Sans"/>
              </a:rPr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